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3" r:id="rId1"/>
    <p:sldMasterId id="2147483865" r:id="rId2"/>
  </p:sldMasterIdLst>
  <p:notesMasterIdLst>
    <p:notesMasterId r:id="rId49"/>
  </p:notesMasterIdLst>
  <p:sldIdLst>
    <p:sldId id="256" r:id="rId3"/>
    <p:sldId id="319" r:id="rId4"/>
    <p:sldId id="321" r:id="rId5"/>
    <p:sldId id="333" r:id="rId6"/>
    <p:sldId id="320" r:id="rId7"/>
    <p:sldId id="323" r:id="rId8"/>
    <p:sldId id="329" r:id="rId9"/>
    <p:sldId id="330" r:id="rId10"/>
    <p:sldId id="322" r:id="rId11"/>
    <p:sldId id="334" r:id="rId12"/>
    <p:sldId id="365" r:id="rId13"/>
    <p:sldId id="359" r:id="rId14"/>
    <p:sldId id="332" r:id="rId15"/>
    <p:sldId id="362" r:id="rId16"/>
    <p:sldId id="366" r:id="rId17"/>
    <p:sldId id="363" r:id="rId18"/>
    <p:sldId id="361" r:id="rId19"/>
    <p:sldId id="324" r:id="rId20"/>
    <p:sldId id="326" r:id="rId21"/>
    <p:sldId id="328" r:id="rId22"/>
    <p:sldId id="292" r:id="rId23"/>
    <p:sldId id="327" r:id="rId24"/>
    <p:sldId id="335" r:id="rId25"/>
    <p:sldId id="262" r:id="rId26"/>
    <p:sldId id="336" r:id="rId27"/>
    <p:sldId id="338" r:id="rId28"/>
    <p:sldId id="339" r:id="rId29"/>
    <p:sldId id="340" r:id="rId30"/>
    <p:sldId id="341" r:id="rId31"/>
    <p:sldId id="342" r:id="rId32"/>
    <p:sldId id="343" r:id="rId33"/>
    <p:sldId id="345" r:id="rId34"/>
    <p:sldId id="344" r:id="rId35"/>
    <p:sldId id="346" r:id="rId36"/>
    <p:sldId id="347" r:id="rId37"/>
    <p:sldId id="348" r:id="rId38"/>
    <p:sldId id="349" r:id="rId39"/>
    <p:sldId id="350" r:id="rId40"/>
    <p:sldId id="364" r:id="rId41"/>
    <p:sldId id="351" r:id="rId42"/>
    <p:sldId id="352" r:id="rId43"/>
    <p:sldId id="353" r:id="rId44"/>
    <p:sldId id="354" r:id="rId45"/>
    <p:sldId id="356" r:id="rId46"/>
    <p:sldId id="357" r:id="rId47"/>
    <p:sldId id="358" r:id="rId48"/>
  </p:sldIdLst>
  <p:sldSz cx="9144000" cy="5715000" type="screen16x10"/>
  <p:notesSz cx="6858000" cy="9144000"/>
  <p:embeddedFontLst>
    <p:embeddedFont>
      <p:font typeface="MS Gothic" pitchFamily="49" charset="-128"/>
      <p:regular r:id="rId50"/>
    </p:embeddedFont>
    <p:embeddedFont>
      <p:font typeface="맑은 고딕" pitchFamily="50" charset="-127"/>
      <p:regular r:id="rId51"/>
      <p:bold r:id="rId52"/>
    </p:embeddedFont>
    <p:embeddedFont>
      <p:font typeface="대한민국정부상징체 R" pitchFamily="18" charset="-127"/>
      <p:regular r:id="rId53"/>
    </p:embeddedFont>
  </p:embeddedFontLst>
  <p:defaultTextStyle>
    <a:defPPr>
      <a:defRPr lang="ko-KR"/>
    </a:defPPr>
    <a:lvl1pPr marL="0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44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88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32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76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7202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643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8082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523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371"/>
    <a:srgbClr val="595959"/>
    <a:srgbClr val="FFCC00"/>
    <a:srgbClr val="EFEAE2"/>
    <a:srgbClr val="6B6B6B"/>
    <a:srgbClr val="FCEA04"/>
    <a:srgbClr val="D8C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>
        <p:scale>
          <a:sx n="100" d="100"/>
          <a:sy n="100" d="100"/>
        </p:scale>
        <p:origin x="-1944" y="-6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1111111111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22222222222222222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3113333333333333333333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69546499527554"/>
          <c:y val="0.27080348227647477"/>
          <c:w val="0.64133770022969239"/>
          <c:h val="0.729196517723525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 경험</c:v>
                </c:pt>
              </c:strCache>
            </c:strRef>
          </c:tx>
          <c:dPt>
            <c:idx val="0"/>
            <c:bubble3D val="0"/>
            <c:spPr>
              <a:solidFill>
                <a:srgbClr val="0D437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F9-4DE8-9507-025D7D3D1DCC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6F9-4DE8-9507-025D7D3D1DCC}"/>
              </c:ext>
            </c:extLst>
          </c:dPt>
          <c:dLbls>
            <c:dLbl>
              <c:idx val="0"/>
              <c:layout>
                <c:manualLayout>
                  <c:x val="-7.1370370370370376E-2"/>
                  <c:y val="1.47461111111111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  <a:cs typeface="+mn-cs"/>
                      </a:defRPr>
                    </a:pPr>
                    <a:r>
                      <a:rPr lang="ko-KR" altLang="en-US" sz="1600" dirty="0" smtClean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</a:rPr>
                      <a:t>있다 </a:t>
                    </a:r>
                    <a:r>
                      <a:rPr lang="en-US" altLang="ko-KR" sz="1600" dirty="0" smtClean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</a:rPr>
                      <a:t>90%</a:t>
                    </a:r>
                    <a:endPara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4506204698394133"/>
                      <c:h val="0.203893137844060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F9-4DE8-9507-025D7D3D1DCC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F9-4DE8-9507-025D7D3D1D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대한민국정부상징체 R" pitchFamily="18" charset="-127"/>
                    <a:ea typeface="대한민국정부상징체 R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90.1</c:v>
                </c:pt>
                <c:pt idx="1">
                  <c:v>9.9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F9-4DE8-9507-025D7D3D1DC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2000" dirty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국내여행 횟수 총량</a:t>
            </a:r>
          </a:p>
        </c:rich>
      </c:tx>
      <c:layout>
        <c:manualLayout>
          <c:xMode val="edge"/>
          <c:yMode val="edge"/>
          <c:x val="0.1796537037037037"/>
          <c:y val="3.022138888888888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6736639841293509E-2"/>
          <c:y val="0.15459518247102921"/>
          <c:w val="0.92652672031741301"/>
          <c:h val="0.707937853798961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18년 상반기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여행 횟수 총량(천회)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150577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DE-4927-8B77-46DDCC8625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19년 상반기</c:v>
                </c:pt>
              </c:strCache>
            </c:strRef>
          </c:tx>
          <c:spPr>
            <a:solidFill>
              <a:srgbClr val="0D437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93DE-4927-8B77-46DDCC86252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여행 횟수 총량(천회)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166038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DE-4927-8B77-46DDCC8625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24646144"/>
        <c:axId val="124647680"/>
      </c:barChart>
      <c:catAx>
        <c:axId val="124646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647680"/>
        <c:crosses val="autoZero"/>
        <c:auto val="1"/>
        <c:lblAlgn val="ctr"/>
        <c:lblOffset val="100"/>
        <c:noMultiLvlLbl val="0"/>
      </c:catAx>
      <c:valAx>
        <c:axId val="12464768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2464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1524602109582478"/>
          <c:y val="0.92210875456322539"/>
          <c:w val="0.78286673593245715"/>
          <c:h val="7.7891504579083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대한민국정부상징체 R" pitchFamily="18" charset="-127"/>
              <a:ea typeface="대한민국정부상징체 R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코로나19 종식 후 가장 하고싶은 일</c:v>
                </c:pt>
              </c:strCache>
            </c:strRef>
          </c:tx>
          <c:dPt>
            <c:idx val="0"/>
            <c:bubble3D val="0"/>
            <c:spPr>
              <a:solidFill>
                <a:srgbClr val="0D437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F6-42F0-A8AB-44F1B08812C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3F6-42F0-A8AB-44F1B08812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0C-4E97-B625-7B6CC0B0386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F6-42F0-A8AB-44F1B08812C6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3F6-42F0-A8AB-44F1B08812C6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7775380436204169"/>
                      <c:h val="0.16667459367132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3F6-42F0-A8AB-44F1B08812C6}"/>
                </c:ext>
              </c:extLst>
            </c:dLbl>
            <c:dLbl>
              <c:idx val="3"/>
              <c:layout>
                <c:manualLayout>
                  <c:x val="-2.1959917444543428E-3"/>
                  <c:y val="6.1915972712119488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영화</a:t>
                    </a:r>
                    <a:r>
                      <a:rPr lang="en-US" altLang="ko-KR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,</a:t>
                    </a:r>
                  </a:p>
                  <a:p>
                    <a:r>
                      <a:rPr lang="ko-KR" altLang="en-US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공연 관람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3F6-42F0-A8AB-44F1B08812C6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ko-KR" altLang="en-US" dirty="0" smtClean="0"/>
                      <a:t>기타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3F6-42F0-A8AB-44F1B08812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대한민국정부상징체 R" pitchFamily="18" charset="-127"/>
                    <a:ea typeface="대한민국정부상징체 R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국내여행</c:v>
                </c:pt>
                <c:pt idx="1">
                  <c:v>지인모임</c:v>
                </c:pt>
                <c:pt idx="2">
                  <c:v>국외여행</c:v>
                </c:pt>
                <c:pt idx="3">
                  <c:v>영화, 공연 관람</c:v>
                </c:pt>
                <c:pt idx="4">
                  <c:v>운동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16.399999999999999</c:v>
                </c:pt>
                <c:pt idx="2">
                  <c:v>15.6</c:v>
                </c:pt>
                <c:pt idx="3">
                  <c:v>14.2</c:v>
                </c:pt>
                <c:pt idx="4">
                  <c:v>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F6-42F0-A8AB-44F1B08812C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2CAF7-A406-4D2F-AC19-A3D764D8494E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1E0B-096A-423B-BB75-633411EAC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0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1E0B-096A-423B-BB75-633411EACE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1E0B-096A-423B-BB75-633411EAC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7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97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0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0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6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1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6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4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6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7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28866"/>
            <a:ext cx="222885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28866"/>
            <a:ext cx="653415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5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자바기반 안드로이드 앱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ko-KR" altLang="en-US" smtClean="0"/>
              <a:t>공존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ko-KR" smtClean="0"/>
              <a:t>2020-07-22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545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39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66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8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42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925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12925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35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62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67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3575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849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37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59"/>
            <a:ext cx="7772400" cy="1135063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04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15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08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26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31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365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417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8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33504"/>
            <a:ext cx="4381500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33504"/>
            <a:ext cx="4381500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5216" indent="0">
              <a:buNone/>
              <a:defRPr sz="1800" b="1"/>
            </a:lvl2pPr>
            <a:lvl3pPr marL="810433" indent="0">
              <a:buNone/>
              <a:defRPr sz="1600" b="1"/>
            </a:lvl3pPr>
            <a:lvl4pPr marL="1215649" indent="0">
              <a:buNone/>
              <a:defRPr sz="1400" b="1"/>
            </a:lvl4pPr>
            <a:lvl5pPr marL="1620865" indent="0">
              <a:buNone/>
              <a:defRPr sz="1400" b="1"/>
            </a:lvl5pPr>
            <a:lvl6pPr marL="2026082" indent="0">
              <a:buNone/>
              <a:defRPr sz="1400" b="1"/>
            </a:lvl6pPr>
            <a:lvl7pPr marL="2431298" indent="0">
              <a:buNone/>
              <a:defRPr sz="1400" b="1"/>
            </a:lvl7pPr>
            <a:lvl8pPr marL="2836515" indent="0">
              <a:buNone/>
              <a:defRPr sz="1400" b="1"/>
            </a:lvl8pPr>
            <a:lvl9pPr marL="3241731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5216" indent="0">
              <a:buNone/>
              <a:defRPr sz="1800" b="1"/>
            </a:lvl2pPr>
            <a:lvl3pPr marL="810433" indent="0">
              <a:buNone/>
              <a:defRPr sz="1600" b="1"/>
            </a:lvl3pPr>
            <a:lvl4pPr marL="1215649" indent="0">
              <a:buNone/>
              <a:defRPr sz="1400" b="1"/>
            </a:lvl4pPr>
            <a:lvl5pPr marL="1620865" indent="0">
              <a:buNone/>
              <a:defRPr sz="1400" b="1"/>
            </a:lvl5pPr>
            <a:lvl6pPr marL="2026082" indent="0">
              <a:buNone/>
              <a:defRPr sz="1400" b="1"/>
            </a:lvl6pPr>
            <a:lvl7pPr marL="2431298" indent="0">
              <a:buNone/>
              <a:defRPr sz="1400" b="1"/>
            </a:lvl7pPr>
            <a:lvl8pPr marL="2836515" indent="0">
              <a:buNone/>
              <a:defRPr sz="1400" b="1"/>
            </a:lvl8pPr>
            <a:lvl9pPr marL="3241731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99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5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542"/>
            <a:ext cx="3008313" cy="96837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27544"/>
            <a:ext cx="5111750" cy="487759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919"/>
            <a:ext cx="3008313" cy="3909219"/>
          </a:xfrm>
        </p:spPr>
        <p:txBody>
          <a:bodyPr/>
          <a:lstStyle>
            <a:lvl1pPr marL="0" indent="0">
              <a:buNone/>
              <a:defRPr sz="1200"/>
            </a:lvl1pPr>
            <a:lvl2pPr marL="405216" indent="0">
              <a:buNone/>
              <a:defRPr sz="1100"/>
            </a:lvl2pPr>
            <a:lvl3pPr marL="810433" indent="0">
              <a:buNone/>
              <a:defRPr sz="900"/>
            </a:lvl3pPr>
            <a:lvl4pPr marL="1215649" indent="0">
              <a:buNone/>
              <a:defRPr sz="800"/>
            </a:lvl4pPr>
            <a:lvl5pPr marL="1620865" indent="0">
              <a:buNone/>
              <a:defRPr sz="800"/>
            </a:lvl5pPr>
            <a:lvl6pPr marL="2026082" indent="0">
              <a:buNone/>
              <a:defRPr sz="800"/>
            </a:lvl6pPr>
            <a:lvl7pPr marL="2431298" indent="0">
              <a:buNone/>
              <a:defRPr sz="800"/>
            </a:lvl7pPr>
            <a:lvl8pPr marL="2836515" indent="0">
              <a:buNone/>
              <a:defRPr sz="800"/>
            </a:lvl8pPr>
            <a:lvl9pPr marL="324173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800"/>
            </a:lvl1pPr>
            <a:lvl2pPr marL="405216" indent="0">
              <a:buNone/>
              <a:defRPr sz="2500"/>
            </a:lvl2pPr>
            <a:lvl3pPr marL="810433" indent="0">
              <a:buNone/>
              <a:defRPr sz="2100"/>
            </a:lvl3pPr>
            <a:lvl4pPr marL="1215649" indent="0">
              <a:buNone/>
              <a:defRPr sz="1800"/>
            </a:lvl4pPr>
            <a:lvl5pPr marL="1620865" indent="0">
              <a:buNone/>
              <a:defRPr sz="1800"/>
            </a:lvl5pPr>
            <a:lvl6pPr marL="2026082" indent="0">
              <a:buNone/>
              <a:defRPr sz="1800"/>
            </a:lvl6pPr>
            <a:lvl7pPr marL="2431298" indent="0">
              <a:buNone/>
              <a:defRPr sz="1800"/>
            </a:lvl7pPr>
            <a:lvl8pPr marL="2836515" indent="0">
              <a:buNone/>
              <a:defRPr sz="1800"/>
            </a:lvl8pPr>
            <a:lvl9pPr marL="3241731" indent="0">
              <a:buNone/>
              <a:defRPr sz="18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200"/>
            </a:lvl1pPr>
            <a:lvl2pPr marL="405216" indent="0">
              <a:buNone/>
              <a:defRPr sz="1100"/>
            </a:lvl2pPr>
            <a:lvl3pPr marL="810433" indent="0">
              <a:buNone/>
              <a:defRPr sz="900"/>
            </a:lvl3pPr>
            <a:lvl4pPr marL="1215649" indent="0">
              <a:buNone/>
              <a:defRPr sz="800"/>
            </a:lvl4pPr>
            <a:lvl5pPr marL="1620865" indent="0">
              <a:buNone/>
              <a:defRPr sz="800"/>
            </a:lvl5pPr>
            <a:lvl6pPr marL="2026082" indent="0">
              <a:buNone/>
              <a:defRPr sz="800"/>
            </a:lvl6pPr>
            <a:lvl7pPr marL="2431298" indent="0">
              <a:buNone/>
              <a:defRPr sz="800"/>
            </a:lvl7pPr>
            <a:lvl8pPr marL="2836515" indent="0">
              <a:buNone/>
              <a:defRPr sz="800"/>
            </a:lvl8pPr>
            <a:lvl9pPr marL="324173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7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4"/>
            <a:ext cx="8229600" cy="3771636"/>
          </a:xfrm>
          <a:prstGeom prst="rect">
            <a:avLst/>
          </a:prstGeom>
        </p:spPr>
        <p:txBody>
          <a:bodyPr vert="horz" lIns="81043" tIns="40522" rIns="81043" bIns="405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001"/>
            <a:ext cx="2133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2020-07-22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001"/>
            <a:ext cx="2895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자바기반 안드로이드 앱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001"/>
            <a:ext cx="2133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공존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8B0714-788B-4527-9723-7662524601C8}"/>
              </a:ext>
            </a:extLst>
          </p:cNvPr>
          <p:cNvSpPr txBox="1"/>
          <p:nvPr userDrawn="1"/>
        </p:nvSpPr>
        <p:spPr>
          <a:xfrm>
            <a:off x="4632930" y="121196"/>
            <a:ext cx="4192542" cy="23572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자바기반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안드로이드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앱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개발 팀 프로젝트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8B0714-788B-4527-9723-7662524601C8}"/>
              </a:ext>
            </a:extLst>
          </p:cNvPr>
          <p:cNvSpPr txBox="1"/>
          <p:nvPr userDrawn="1"/>
        </p:nvSpPr>
        <p:spPr>
          <a:xfrm>
            <a:off x="3236657" y="5416442"/>
            <a:ext cx="2670687" cy="20494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Copyright 2020.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공존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All Rights Reserved.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 flipH="1">
            <a:off x="323528" y="337220"/>
            <a:ext cx="850194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1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810433" rtl="0" eaLnBrk="1" latinLnBrk="1" hangingPunct="1">
        <a:spcBef>
          <a:spcPct val="0"/>
        </a:spcBef>
        <a:buNone/>
        <a:defRPr sz="3900" kern="1200">
          <a:solidFill>
            <a:schemeClr val="tx1"/>
          </a:solidFill>
          <a:latin typeface="대한민국정부상징체 R" pitchFamily="18" charset="-127"/>
          <a:ea typeface="대한민국정부상징체 R" pitchFamily="18" charset="-127"/>
          <a:cs typeface="+mj-cs"/>
        </a:defRPr>
      </a:lvl1pPr>
    </p:titleStyle>
    <p:bodyStyle>
      <a:lvl1pPr marL="303912" indent="-303912" algn="l" defTabSz="810433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77" indent="-253260" algn="l" defTabSz="810433" rtl="0" eaLnBrk="1" latinLnBrk="1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3041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8257" indent="-202608" algn="l" defTabSz="810433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74" indent="-202608" algn="l" defTabSz="810433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8690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3906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9123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4339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216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433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649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865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6082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1298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6515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731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91DB-7C6C-4EA8-A693-CAD54819B660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TJ\Desktop\bfe91a9a4eb938221fbaf330bb8f38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" t="566" r="6862" b="4513"/>
          <a:stretch/>
        </p:blipFill>
        <p:spPr bwMode="auto">
          <a:xfrm>
            <a:off x="-1" y="-1"/>
            <a:ext cx="9144001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555775" y="841276"/>
            <a:ext cx="4032448" cy="4032448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120715" y="3037853"/>
            <a:ext cx="2902566" cy="683743"/>
            <a:chOff x="3253610" y="3427305"/>
            <a:chExt cx="2902566" cy="683743"/>
          </a:xfrm>
        </p:grpSpPr>
        <p:sp>
          <p:nvSpPr>
            <p:cNvPr id="35" name="직사각형 34"/>
            <p:cNvSpPr/>
            <p:nvPr/>
          </p:nvSpPr>
          <p:spPr>
            <a:xfrm>
              <a:off x="3946326" y="3427305"/>
              <a:ext cx="490681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공존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356545" y="3427305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97076" y="3427305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류 제건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69162" y="3427305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장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46326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원 아름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356545" y="3813769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원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397076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이 용훈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69163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양 우진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3253610" y="3770216"/>
              <a:ext cx="2902566" cy="0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486189" y="2137419"/>
            <a:ext cx="2171619" cy="720080"/>
            <a:chOff x="3548936" y="2137420"/>
            <a:chExt cx="2171619" cy="720080"/>
          </a:xfrm>
        </p:grpSpPr>
        <p:sp>
          <p:nvSpPr>
            <p:cNvPr id="34" name="제목 1"/>
            <p:cNvSpPr txBox="1">
              <a:spLocks/>
            </p:cNvSpPr>
            <p:nvPr/>
          </p:nvSpPr>
          <p:spPr>
            <a:xfrm>
              <a:off x="3548936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돌</a:t>
              </a:r>
            </a:p>
          </p:txBody>
        </p:sp>
        <p:sp>
          <p:nvSpPr>
            <p:cNvPr id="46" name="제목 1"/>
            <p:cNvSpPr txBox="1">
              <a:spLocks/>
            </p:cNvSpPr>
            <p:nvPr/>
          </p:nvSpPr>
          <p:spPr>
            <a:xfrm>
              <a:off x="4316452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레</a:t>
              </a:r>
              <a:endParaRPr lang="ko-KR" altLang="en-US" sz="4800" spc="624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7" name="제목 1"/>
            <p:cNvSpPr txBox="1">
              <a:spLocks/>
            </p:cNvSpPr>
            <p:nvPr/>
          </p:nvSpPr>
          <p:spPr>
            <a:xfrm>
              <a:off x="5083969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길</a:t>
              </a:r>
              <a:endParaRPr lang="ko-KR" altLang="en-US" sz="4800" spc="624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5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목표 및 </a:t>
            </a:r>
            <a:r>
              <a:rPr lang="ko-KR" altLang="en-US" sz="2900" dirty="0" err="1"/>
              <a:t>기대효과</a:t>
            </a:r>
            <a:endParaRPr lang="ko-KR" altLang="en-US" sz="2900" dirty="0"/>
          </a:p>
        </p:txBody>
      </p:sp>
      <p:sp>
        <p:nvSpPr>
          <p:cNvPr id="16" name="직사각형 15"/>
          <p:cNvSpPr/>
          <p:nvPr/>
        </p:nvSpPr>
        <p:spPr>
          <a:xfrm>
            <a:off x="384459" y="1274254"/>
            <a:ext cx="1728192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주민 소외 문제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78528" y="1284896"/>
            <a:ext cx="239288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관광자원 단일화 문제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37300" y="1284896"/>
            <a:ext cx="372226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일부 성곽마을에만 인지도 쏠림 현상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84460" y="1900878"/>
            <a:ext cx="1861128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주민이 직접 참여 가능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86265" y="1900878"/>
            <a:ext cx="2385142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마을의 자원을 이용하여 다양한 코스 생성 가능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7299" y="1897422"/>
            <a:ext cx="3722261" cy="105133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생성된 코스에 대해 후기를 나눔으로써 다른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활성화 기여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웹을 통한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소개 및 홍보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4460" y="3025090"/>
            <a:ext cx="2592286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증가하는 국내 여행 관심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1530" y="3637615"/>
            <a:ext cx="1861128" cy="105133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신선한 마을 여행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컨셉으로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관광객 확보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22" name="_x3781960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3780" y="3261362"/>
            <a:ext cx="1994068" cy="177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 rot="18317162">
            <a:off x="3348503" y="252650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2936375" y="360542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아래쪽 화살표 23"/>
          <p:cNvSpPr/>
          <p:nvPr/>
        </p:nvSpPr>
        <p:spPr>
          <a:xfrm rot="3609920">
            <a:off x="5877706" y="271126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7730" y="3457570"/>
            <a:ext cx="3027699" cy="1305247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목표</a:t>
            </a:r>
            <a:endParaRPr lang="en-US" altLang="ko-KR" sz="25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사회적</a:t>
            </a:r>
            <a:r>
              <a:rPr lang="en-US" altLang="ko-KR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경제적 활성화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접근성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향상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</a:t>
            </a:r>
            <a:r>
              <a:rPr lang="ko-KR" altLang="en-US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기획</a:t>
            </a:r>
            <a:endParaRPr lang="ko-KR" altLang="en-US" sz="4000" dirty="0"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3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프로젝트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프로젝트 명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돌레길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기간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2020.06.23 ~ 2020.07.22</a:t>
            </a:r>
          </a:p>
          <a:p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프로젝트 설명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	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성곽마을의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 사회적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경제적 활성화를 위해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		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성곽마을에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 대한 정보를 제공하여 홍보하고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			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투어 상품을 예약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판매할 수 있는 사이트 제작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0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개발 </a:t>
            </a:r>
            <a:r>
              <a:rPr lang="en-US" altLang="ko-KR" sz="2900" dirty="0"/>
              <a:t>/ </a:t>
            </a:r>
            <a:r>
              <a:rPr lang="ko-KR" altLang="en-US" sz="2900" dirty="0"/>
              <a:t>서버 환경</a:t>
            </a:r>
            <a:r>
              <a:rPr lang="en-US" altLang="ko-KR" sz="2900" dirty="0"/>
              <a:t>, </a:t>
            </a:r>
            <a:r>
              <a:rPr lang="ko-KR" altLang="en-US" sz="2900" dirty="0"/>
              <a:t>개발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90120"/>
            <a:ext cx="8229600" cy="3915652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OS : Windows 10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64bit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JDK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: 1.8.0_241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Tool : Eclipse IDE for Enterprise Java Developers (2019-12)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Test / Build :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Junit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4.12 / Maven 3.8.0</a:t>
            </a:r>
          </a:p>
          <a:p>
            <a:r>
              <a:rPr lang="ko-KR" altLang="en-US" sz="1600" dirty="0" err="1">
                <a:latin typeface="대한민국정부상징체 R" pitchFamily="18" charset="-127"/>
                <a:ea typeface="대한민국정부상징체 R" pitchFamily="18" charset="-127"/>
              </a:rPr>
              <a:t>형상관리도구</a:t>
            </a:r>
            <a:r>
              <a:rPr lang="ko-KR" altLang="en-US" sz="16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en-US" altLang="ko-KR" sz="1600" dirty="0" smtClean="0">
                <a:latin typeface="대한민국정부상징체 R" pitchFamily="18" charset="-127"/>
                <a:ea typeface="대한민국정부상징체 R" pitchFamily="18" charset="-127"/>
              </a:rPr>
              <a:t>GitHub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DBMS : Oracle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11g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600" dirty="0" err="1">
                <a:latin typeface="대한민국정부상징체 R" pitchFamily="18" charset="-127"/>
                <a:ea typeface="대한민국정부상징체 R" pitchFamily="18" charset="-127"/>
              </a:rPr>
              <a:t>사용언어</a:t>
            </a:r>
            <a:r>
              <a:rPr lang="ko-KR" altLang="en-US" sz="16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: JAVA /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JSP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WAS : Tomcat 8.0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Spring Framework 4.3.9</a:t>
            </a: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myBatis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3.4.4</a:t>
            </a: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JSTL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Jquery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3.5.1, </a:t>
            </a:r>
            <a:r>
              <a:rPr lang="en-US" altLang="ko-KR" sz="1600" dirty="0" smtClean="0">
                <a:latin typeface="대한민국정부상징체 R" pitchFamily="18" charset="-127"/>
                <a:ea typeface="대한민국정부상징체 R" pitchFamily="18" charset="-127"/>
              </a:rPr>
              <a:t>CSS</a:t>
            </a:r>
          </a:p>
          <a:p>
            <a:r>
              <a:rPr lang="ko-KR" altLang="en-US" sz="1600" dirty="0" smtClean="0">
                <a:latin typeface="대한민국정부상징체 R" pitchFamily="18" charset="-127"/>
                <a:ea typeface="대한민국정부상징체 R" pitchFamily="18" charset="-127"/>
              </a:rPr>
              <a:t>설계 </a:t>
            </a:r>
            <a:r>
              <a:rPr lang="en-US" altLang="ko-KR" sz="1600" dirty="0" smtClean="0">
                <a:latin typeface="대한민국정부상징체 R" pitchFamily="18" charset="-127"/>
                <a:ea typeface="대한민국정부상징체 R" pitchFamily="18" charset="-127"/>
              </a:rPr>
              <a:t>: adobe XD , </a:t>
            </a:r>
            <a:r>
              <a:rPr lang="en-US" altLang="ko-KR" sz="1600" dirty="0" err="1" smtClean="0">
                <a:latin typeface="대한민국정부상징체 R" pitchFamily="18" charset="-127"/>
                <a:ea typeface="대한민국정부상징체 R" pitchFamily="18" charset="-127"/>
              </a:rPr>
              <a:t>ERDCloud</a:t>
            </a:r>
            <a:r>
              <a:rPr lang="en-US" altLang="ko-KR" sz="1600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93" y="3138979"/>
            <a:ext cx="2016224" cy="6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97" y="3791871"/>
            <a:ext cx="1944216" cy="6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25095"/>
            <a:ext cx="2087811" cy="65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02" y="2353444"/>
            <a:ext cx="1531199" cy="75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8" y="905105"/>
            <a:ext cx="1657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36" y="1727930"/>
            <a:ext cx="1635435" cy="118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41" y="3074552"/>
            <a:ext cx="2016224" cy="65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6" y="3892748"/>
            <a:ext cx="1967855" cy="53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95" y="4585177"/>
            <a:ext cx="2152716" cy="59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7686" y="634777"/>
            <a:ext cx="34847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전체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88" y="1345332"/>
            <a:ext cx="9171087" cy="354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7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" b="2741"/>
          <a:stretch/>
        </p:blipFill>
        <p:spPr bwMode="auto">
          <a:xfrm>
            <a:off x="1403648" y="1178456"/>
            <a:ext cx="6480720" cy="413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31502" y="553244"/>
            <a:ext cx="34847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멤버 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마을 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투어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–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예약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/>
            </a:r>
            <a:b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</a:b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	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	</a:t>
            </a:r>
            <a:r>
              <a:rPr lang="en-US" altLang="ko-KR" sz="1050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휴무일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33364"/>
            <a:ext cx="9179455" cy="368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7260" y="985292"/>
            <a:ext cx="4424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멤버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코스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코스후기 게시판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dirty="0" err="1" smtClean="0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endParaRPr lang="en-US" altLang="ko-KR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	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	         	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  –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파일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  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2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7369"/>
            <a:ext cx="9144000" cy="414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93639" y="769268"/>
            <a:ext cx="355672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멤버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공지사항 게시판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- 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파일 </a:t>
            </a: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   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2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22519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요약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84012" y="1314502"/>
            <a:ext cx="1728192" cy="3522988"/>
            <a:chOff x="416496" y="1577398"/>
            <a:chExt cx="1872208" cy="4227585"/>
          </a:xfrm>
        </p:grpSpPr>
        <p:sp>
          <p:nvSpPr>
            <p:cNvPr id="30" name="직사각형 29"/>
            <p:cNvSpPr/>
            <p:nvPr/>
          </p:nvSpPr>
          <p:spPr>
            <a:xfrm>
              <a:off x="416496" y="1577398"/>
              <a:ext cx="1872208" cy="4011842"/>
            </a:xfrm>
            <a:prstGeom prst="rect">
              <a:avLst/>
            </a:prstGeom>
            <a:noFill/>
            <a:ln w="3175">
              <a:solidFill>
                <a:srgbClr val="6B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0958" y="3441259"/>
              <a:ext cx="1643283" cy="2363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 예약 시스템</a:t>
              </a:r>
              <a:endPara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endParaRPr lang="en-US" altLang="ko-KR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투어 예약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달력 구현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휴무일 지정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 err="1">
                  <a:latin typeface="대한민국정부상징체 R" pitchFamily="18" charset="-127"/>
                  <a:ea typeface="대한민국정부상징체 R" pitchFamily="18" charset="-127"/>
                </a:rPr>
                <a:t>마이페이지</a:t>
              </a:r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 연결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ko-KR" altLang="en-US" sz="1400" dirty="0"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64440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6099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831943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750076" y="2872160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후기 게시판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감정표현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사진파일 입출력</a:t>
            </a:r>
            <a:endParaRPr lang="en-US" altLang="ko-KR" sz="1400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 smtClean="0">
                <a:latin typeface="대한민국정부상징체 R" pitchFamily="18" charset="-127"/>
                <a:ea typeface="대한민국정부상징체 R" pitchFamily="18" charset="-127"/>
              </a:rPr>
              <a:t>마이페이지</a:t>
            </a:r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연결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6665" y="2874120"/>
            <a:ext cx="1516877" cy="1097498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공지 게시판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상단고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정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파일 </a:t>
            </a:r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관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리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37618" y="2867716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지도 </a:t>
            </a:r>
            <a:r>
              <a: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API</a:t>
            </a: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마을소개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카카오맵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3" y="1420523"/>
            <a:ext cx="1418777" cy="1280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10" y="1417180"/>
            <a:ext cx="1418954" cy="1281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61" y="1357333"/>
            <a:ext cx="1418954" cy="1281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7" y="1465702"/>
            <a:ext cx="1327415" cy="11983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4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J\Desktop\팀플이미지\0H1A9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7" t="3469" r="4082" b="175"/>
          <a:stretch/>
        </p:blipFill>
        <p:spPr bwMode="auto">
          <a:xfrm>
            <a:off x="0" y="0"/>
            <a:ext cx="357496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smtClean="0">
                <a:latin typeface="대한민국정부상징체 R" pitchFamily="18" charset="-127"/>
                <a:ea typeface="대한민국정부상징체 R" pitchFamily="18" charset="-127"/>
              </a:rPr>
              <a:t>목   차</a:t>
            </a:r>
            <a:endParaRPr lang="ko-KR" altLang="en-US" sz="29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7" name="Google Shape;142;p26"/>
          <p:cNvSpPr/>
          <p:nvPr/>
        </p:nvSpPr>
        <p:spPr>
          <a:xfrm rot="-5400000" flipH="1">
            <a:off x="1681268" y="1893701"/>
            <a:ext cx="5715001" cy="1927599"/>
          </a:xfrm>
          <a:prstGeom prst="rect">
            <a:avLst/>
          </a:prstGeom>
          <a:solidFill>
            <a:srgbClr val="D8CDB2"/>
          </a:solidFill>
          <a:ln>
            <a:noFill/>
          </a:ln>
        </p:spPr>
        <p:txBody>
          <a:bodyPr spcFirstLastPara="1" wrap="square" lIns="81030" tIns="81030" rIns="81030" bIns="81030" anchor="ctr" anchorCtr="0">
            <a:noAutofit/>
          </a:bodyPr>
          <a:lstStyle/>
          <a:p>
            <a:endParaRPr/>
          </a:p>
        </p:txBody>
      </p:sp>
      <p:sp>
        <p:nvSpPr>
          <p:cNvPr id="8" name="Google Shape;145;p26"/>
          <p:cNvSpPr txBox="1">
            <a:spLocks/>
          </p:cNvSpPr>
          <p:nvPr/>
        </p:nvSpPr>
        <p:spPr>
          <a:xfrm>
            <a:off x="4134508" y="3135748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04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Google Shape;148;p26"/>
          <p:cNvSpPr txBox="1">
            <a:spLocks/>
          </p:cNvSpPr>
          <p:nvPr/>
        </p:nvSpPr>
        <p:spPr>
          <a:xfrm>
            <a:off x="4123794" y="942154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01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Google Shape;151;p26"/>
          <p:cNvSpPr txBox="1">
            <a:spLocks/>
          </p:cNvSpPr>
          <p:nvPr/>
        </p:nvSpPr>
        <p:spPr>
          <a:xfrm>
            <a:off x="4123794" y="1673352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02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Google Shape;154;p26"/>
          <p:cNvSpPr txBox="1">
            <a:spLocks/>
          </p:cNvSpPr>
          <p:nvPr/>
        </p:nvSpPr>
        <p:spPr>
          <a:xfrm>
            <a:off x="4134508" y="3866946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05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Google Shape;157;p26"/>
          <p:cNvSpPr txBox="1">
            <a:spLocks/>
          </p:cNvSpPr>
          <p:nvPr/>
        </p:nvSpPr>
        <p:spPr>
          <a:xfrm>
            <a:off x="4134508" y="4598145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06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Google Shape;146;p26"/>
          <p:cNvSpPr txBox="1">
            <a:spLocks/>
          </p:cNvSpPr>
          <p:nvPr/>
        </p:nvSpPr>
        <p:spPr>
          <a:xfrm>
            <a:off x="5701972" y="1061299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팀 소개</a:t>
            </a:r>
          </a:p>
        </p:txBody>
      </p:sp>
      <p:sp>
        <p:nvSpPr>
          <p:cNvPr id="14" name="Google Shape;146;p26"/>
          <p:cNvSpPr txBox="1">
            <a:spLocks/>
          </p:cNvSpPr>
          <p:nvPr/>
        </p:nvSpPr>
        <p:spPr>
          <a:xfrm>
            <a:off x="5701972" y="1794981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개요</a:t>
            </a:r>
          </a:p>
        </p:txBody>
      </p:sp>
      <p:sp>
        <p:nvSpPr>
          <p:cNvPr id="15" name="Google Shape;146;p26"/>
          <p:cNvSpPr txBox="1">
            <a:spLocks/>
          </p:cNvSpPr>
          <p:nvPr/>
        </p:nvSpPr>
        <p:spPr>
          <a:xfrm>
            <a:off x="5701972" y="3262345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내용</a:t>
            </a:r>
          </a:p>
        </p:txBody>
      </p:sp>
      <p:sp>
        <p:nvSpPr>
          <p:cNvPr id="16" name="Google Shape;146;p26"/>
          <p:cNvSpPr txBox="1">
            <a:spLocks/>
          </p:cNvSpPr>
          <p:nvPr/>
        </p:nvSpPr>
        <p:spPr>
          <a:xfrm>
            <a:off x="5701972" y="3996027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시연</a:t>
            </a:r>
          </a:p>
        </p:txBody>
      </p:sp>
      <p:sp>
        <p:nvSpPr>
          <p:cNvPr id="17" name="Google Shape;146;p26"/>
          <p:cNvSpPr txBox="1">
            <a:spLocks/>
          </p:cNvSpPr>
          <p:nvPr/>
        </p:nvSpPr>
        <p:spPr>
          <a:xfrm>
            <a:off x="5701972" y="4729708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00" dirty="0"/>
              <a:t>Q&amp;A</a:t>
            </a:r>
            <a:endParaRPr lang="ko-KR" altLang="en-US" sz="2500" dirty="0"/>
          </a:p>
        </p:txBody>
      </p:sp>
      <p:sp>
        <p:nvSpPr>
          <p:cNvPr id="18" name="Google Shape;151;p26"/>
          <p:cNvSpPr txBox="1">
            <a:spLocks/>
          </p:cNvSpPr>
          <p:nvPr/>
        </p:nvSpPr>
        <p:spPr>
          <a:xfrm>
            <a:off x="4123794" y="2404550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03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Google Shape;146;p26"/>
          <p:cNvSpPr txBox="1">
            <a:spLocks/>
          </p:cNvSpPr>
          <p:nvPr/>
        </p:nvSpPr>
        <p:spPr>
          <a:xfrm>
            <a:off x="5701972" y="2528663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</a:t>
            </a:r>
            <a:r>
              <a:rPr lang="ko-KR" altLang="en-US" sz="2500" dirty="0" smtClean="0"/>
              <a:t>기</a:t>
            </a:r>
            <a:r>
              <a:rPr lang="ko-KR" altLang="en-US" sz="2500" dirty="0"/>
              <a:t>획</a:t>
            </a:r>
          </a:p>
        </p:txBody>
      </p:sp>
    </p:spTree>
    <p:extLst>
      <p:ext uri="{BB962C8B-B14F-4D97-AF65-F5344CB8AC3E}">
        <p14:creationId xmlns:p14="http://schemas.microsoft.com/office/powerpoint/2010/main" val="30689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3349043"/>
            <a:ext cx="5516308" cy="142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2" y="1177315"/>
            <a:ext cx="5516308" cy="217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775967" y="4897727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7396" y="2541751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4458" y="2272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7254" y="1207018"/>
            <a:ext cx="2392881" cy="335965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로그인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로그인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시작화면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안되어 있을 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상단 헤더에 소개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마을소개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만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아홉 마을 사진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양 쪽 화살표와 아래 버튼을 누르면 각각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9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개 마을의 사진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성곽 마을 지도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지도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API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적용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마을 위치 소개</a:t>
            </a: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메인 페이지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84459" y="1417340"/>
            <a:ext cx="5525022" cy="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4016" y="11173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44401" y="3207572"/>
            <a:ext cx="930565" cy="14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03158" y="1251959"/>
            <a:ext cx="606321" cy="165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031036" y="112209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03164" y="2541751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3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2493539"/>
            <a:ext cx="5516921" cy="165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1207020"/>
            <a:ext cx="5516921" cy="128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775967" y="4897727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242621" y="3938403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로그인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69627" y="1943349"/>
            <a:ext cx="531751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80965" y="17774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77932" y="3207565"/>
            <a:ext cx="997034" cy="700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45588" y="3548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67254" y="1207018"/>
            <a:ext cx="2392881" cy="230552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헤더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페이지에서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버튼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클릭시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로그인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가입한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이메일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비밀번호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 후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버튼 클릭 시 로그인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성공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메인페이지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2616" y="389766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0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1207020"/>
            <a:ext cx="5516921" cy="128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1"/>
          <a:stretch/>
        </p:blipFill>
        <p:spPr bwMode="auto">
          <a:xfrm>
            <a:off x="385071" y="2497462"/>
            <a:ext cx="5516308" cy="234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10872" y="4454178"/>
            <a:ext cx="625284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5559" y="4454178"/>
            <a:ext cx="199407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84986" y="3156321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12057" y="31282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12057" y="35776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201" y="441190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74968" y="44043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7254" y="1207018"/>
            <a:ext cx="2392881" cy="371359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중복확인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시 닉네임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중복확인</a:t>
            </a:r>
            <a:endParaRPr lang="en-US" altLang="ko-KR" sz="1100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인증번호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발송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입력한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이메일로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인증번호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메일 전송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가입완료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가입 완료 메시지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뒤로 가기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84986" y="3670477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err="1"/>
              <a:t>회원가입</a:t>
            </a:r>
            <a:endParaRPr lang="ko-KR" altLang="en-US" sz="29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18582" y="3637587"/>
            <a:ext cx="2193474" cy="1620180"/>
            <a:chOff x="276086" y="1781822"/>
            <a:chExt cx="2524296" cy="20319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26" y="1781822"/>
              <a:ext cx="2513156" cy="748362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287226" y="2636912"/>
              <a:ext cx="2513156" cy="1108291"/>
              <a:chOff x="287226" y="2636912"/>
              <a:chExt cx="2513156" cy="1108291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226" y="2636912"/>
                <a:ext cx="2513156" cy="1108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직사각형 42"/>
              <p:cNvSpPr/>
              <p:nvPr/>
            </p:nvSpPr>
            <p:spPr>
              <a:xfrm>
                <a:off x="1375200" y="3150000"/>
                <a:ext cx="198000" cy="108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543804" y="2924944"/>
                <a:ext cx="456868" cy="1805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76086" y="1781822"/>
              <a:ext cx="2524296" cy="20319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8269" y="2359352"/>
            <a:ext cx="2183794" cy="1155097"/>
            <a:chOff x="138951" y="2831223"/>
            <a:chExt cx="2365777" cy="138611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1" y="2831223"/>
              <a:ext cx="2365777" cy="1386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138951" y="2831223"/>
              <a:ext cx="2365777" cy="13679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10872" y="4454178"/>
            <a:ext cx="625284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5559" y="4454178"/>
            <a:ext cx="199407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84986" y="3156321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12057" y="309054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12057" y="35776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201" y="441190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74968" y="44043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7254" y="1207018"/>
            <a:ext cx="2392881" cy="17976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핸드폰 번호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핸드폰 형식에 맞게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숫자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입력시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자동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‘ - ’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삽입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가입완료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가입 완료 메시지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84986" y="3670477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err="1"/>
              <a:t>회원가입</a:t>
            </a:r>
            <a:r>
              <a:rPr lang="ko-KR" altLang="en-US" sz="2900" dirty="0"/>
              <a:t> </a:t>
            </a:r>
            <a:r>
              <a:rPr lang="en-US" altLang="ko-KR" sz="2900" dirty="0"/>
              <a:t>(</a:t>
            </a:r>
            <a:r>
              <a:rPr lang="ko-KR" altLang="en-US" sz="2900" dirty="0"/>
              <a:t>유효성 검사</a:t>
            </a:r>
            <a:r>
              <a:rPr lang="en-US" altLang="ko-KR" sz="2900" dirty="0"/>
              <a:t>)</a:t>
            </a:r>
            <a:endParaRPr lang="ko-KR" altLang="en-US" sz="2900" dirty="0"/>
          </a:p>
        </p:txBody>
      </p:sp>
      <p:sp>
        <p:nvSpPr>
          <p:cNvPr id="2" name="직사각형 1"/>
          <p:cNvSpPr/>
          <p:nvPr/>
        </p:nvSpPr>
        <p:spPr>
          <a:xfrm>
            <a:off x="3102664" y="2362082"/>
            <a:ext cx="871133" cy="7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5071" y="1177313"/>
            <a:ext cx="5516308" cy="3525732"/>
            <a:chOff x="417160" y="1412776"/>
            <a:chExt cx="5976000" cy="4230878"/>
          </a:xfrm>
        </p:grpSpPr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60" y="1412776"/>
              <a:ext cx="5976000" cy="4230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85" y="2928950"/>
              <a:ext cx="936104" cy="12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직사각형 28"/>
          <p:cNvSpPr/>
          <p:nvPr/>
        </p:nvSpPr>
        <p:spPr>
          <a:xfrm>
            <a:off x="3107273" y="1503484"/>
            <a:ext cx="1944000" cy="23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800132" y="147059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13840" y="428910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029780" y="4305547"/>
            <a:ext cx="1129846" cy="23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5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 descr="C:\Users\TJ\Downloads\cl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43" y="1729124"/>
            <a:ext cx="323452" cy="26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2669646" y="2011371"/>
            <a:ext cx="638542" cy="720080"/>
          </a:xfrm>
          <a:prstGeom prst="downArrow">
            <a:avLst/>
          </a:prstGeom>
          <a:solidFill>
            <a:srgbClr val="0D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088" tIns="47544" rIns="95088" bIns="47544" spcCol="0" rtlCol="0" anchor="ctr"/>
          <a:lstStyle/>
          <a:p>
            <a:pPr algn="ctr"/>
            <a:endParaRPr lang="ko-KR" altLang="en-US">
              <a:solidFill>
                <a:srgbClr val="0D437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44401" y="1657367"/>
            <a:ext cx="689031" cy="14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헤더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2" y="2857500"/>
            <a:ext cx="5516308" cy="66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619157" y="3277547"/>
            <a:ext cx="889340" cy="24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54556" y="156808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67254" y="1207018"/>
            <a:ext cx="2392881" cy="2051605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네비게이션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메뉴에 마우스를 올렸을 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하단에 메뉴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회원 등급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(GUEST / USER / ADMIN)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에 따라 출력되는 헤더 상이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투어예약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투어예약으로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6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55697"/>
            <a:ext cx="5516308" cy="384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5606" y="2280334"/>
            <a:ext cx="4254011" cy="1357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3268" y="216728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1"/>
            <a:ext cx="2392881" cy="78972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예약 상세 페이지 이동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55289"/>
            <a:ext cx="5516308" cy="36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12667" y="4537687"/>
            <a:ext cx="100221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95192" y="44901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2559437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목록으로 버튼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상세 날짜 선택 페이지로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09701" y="4537687"/>
            <a:ext cx="100221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106724" y="44777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7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40596"/>
            <a:ext cx="5516308" cy="356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28403" y="4026890"/>
            <a:ext cx="1190021" cy="270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8573" y="17637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406754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날짜 선택 달력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시작일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종료일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휴무일에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선택할 수 있는 날짜 결정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당일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내일은 예약 불가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휴무일 알림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휴무일과 휴무 내용을 출력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달력에서 날짜 선택 전에는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현황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미출력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결제 계좌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해당 투어 예약을 위한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50763" y="273048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12060" y="1763697"/>
            <a:ext cx="1528785" cy="988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79119" y="2737493"/>
            <a:ext cx="1861130" cy="28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8404" y="3021849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57446" y="299569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9660" y="402838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4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69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6185" y="4650029"/>
            <a:ext cx="1096431" cy="240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94976" y="143737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4313763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날짜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날짜 선택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 날짜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현황에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현재 예약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최대 인원 출력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투어 인원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날짜에 따른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최대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현재 예약 인원 만큼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인원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결제 금액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투어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*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가격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예약 신청 하기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 완료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76157" y="304993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043232" y="1529844"/>
            <a:ext cx="1011863" cy="12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8404" y="3097527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16657" y="3405846"/>
            <a:ext cx="1190021" cy="110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88824" y="38955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2152" y="330828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017371" y="3946782"/>
            <a:ext cx="1190021" cy="110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74404" y="462687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7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" y="1249574"/>
            <a:ext cx="5516308" cy="354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6197" y="4357667"/>
            <a:ext cx="1129973" cy="26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5089" y="189742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7"/>
            <a:ext cx="2392881" cy="350585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예약 신청 번호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신청 번호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 승인 상태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최초 예약 신청 시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‘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대기 중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승인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상태명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변경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확인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투어 예약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내 정보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내 정보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 정보 페이지에서 입금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4496" y="3548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63351" y="1989859"/>
            <a:ext cx="1011863" cy="12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66743" y="3595904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2596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38260" y="434174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42638" y="4357667"/>
            <a:ext cx="1129973" cy="26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7824" y="2137420"/>
            <a:ext cx="3018797" cy="131634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대한민국정부상징체 R" pitchFamily="18" charset="-127"/>
                <a:ea typeface="대한민국정부상징체 R" pitchFamily="18" charset="-127"/>
              </a:rPr>
              <a:t>01 </a:t>
            </a:r>
            <a:r>
              <a:rPr lang="ko-KR" altLang="en-US" sz="4000" dirty="0">
                <a:latin typeface="대한민국정부상징체 R" pitchFamily="18" charset="-127"/>
                <a:ea typeface="대한민국정부상징체 R" pitchFamily="18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871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0" y="1837387"/>
            <a:ext cx="5516308" cy="231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77339" y="3877642"/>
            <a:ext cx="531751" cy="193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09096" y="225746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 현황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투어이름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예약한 투어 확인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해당 투어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더보기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예약한 투어 목록을 더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예약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입금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하기 클릭 시 입금 페이지로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이동예약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상태에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완료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대기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7961" y="294824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10888" y="2317469"/>
            <a:ext cx="618195" cy="18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78646" y="2797500"/>
            <a:ext cx="1929258" cy="1055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7188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5000" y="387764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4484299" y="2813940"/>
            <a:ext cx="687597" cy="1055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812475"/>
            <a:ext cx="5516308" cy="285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13243" y="3817636"/>
            <a:ext cx="1129972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9"/>
            <a:ext cx="2392881" cy="305187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내 계좌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사용자의 입금 확인용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예금주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해당하는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예금주 입력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결제하기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결제 진행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취소하기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내 정보 페이지로 이동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07311" y="282822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910277" y="2646780"/>
            <a:ext cx="997034" cy="10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149216" y="381763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23396" y="381763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910277" y="2931731"/>
            <a:ext cx="997034" cy="10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043215" y="3817636"/>
            <a:ext cx="1129972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07311" y="25282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837387"/>
            <a:ext cx="5516308" cy="260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12056" y="3906920"/>
            <a:ext cx="1628489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380593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관리자 헤더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관리자로 로그인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관리자 전용 메뉴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검색 기능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회원 이름과 투어 이름으로 검색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예약 정보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예약에 대한 정보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예약 취소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승인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체크 항목에 대해 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다중 삭제 가능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7462" y="210817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38050" y="2752574"/>
            <a:ext cx="4830984" cy="179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979712" y="38819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208" y="270751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647367" y="4201046"/>
            <a:ext cx="2858164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1"/>
            <a:ext cx="5516308" cy="61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3940545" y="2163821"/>
            <a:ext cx="1562020" cy="21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9744" y="153735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82088" y="1605251"/>
            <a:ext cx="3788729" cy="23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15023" y="417767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3"/>
            <a:ext cx="2392881" cy="3305795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확인창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버튼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확인창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관리자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에 따라 변화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내 정보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에 따라 변화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예약 날짜 선택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시 예약 현황에 신청 인원 만큼 예약 현황 업데이트 반영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4476" y="1210841"/>
            <a:ext cx="2592288" cy="684954"/>
            <a:chOff x="416496" y="1486753"/>
            <a:chExt cx="3480547" cy="1018697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486753"/>
              <a:ext cx="3480547" cy="1018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406000" y="2064349"/>
              <a:ext cx="241995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84748" y="2110172"/>
              <a:ext cx="540060" cy="2785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3674" y="2158295"/>
            <a:ext cx="5026179" cy="2250661"/>
            <a:chOff x="417160" y="2924944"/>
            <a:chExt cx="5976000" cy="283156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60" y="2924944"/>
              <a:ext cx="5976000" cy="2831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097016" y="4611134"/>
              <a:ext cx="787892" cy="2931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09840" y="4596130"/>
              <a:ext cx="241995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014926" y="4577582"/>
            <a:ext cx="4047456" cy="637382"/>
            <a:chOff x="416496" y="5013176"/>
            <a:chExt cx="5976000" cy="1042430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5013176"/>
              <a:ext cx="5976000" cy="104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847740" y="5372807"/>
              <a:ext cx="24199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48844" y="5073501"/>
              <a:ext cx="1224136" cy="9821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95981" y="1172488"/>
            <a:ext cx="2731245" cy="1429298"/>
            <a:chOff x="2926060" y="2132856"/>
            <a:chExt cx="3467100" cy="2009775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060" y="2132856"/>
              <a:ext cx="3467100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160912" y="3719001"/>
              <a:ext cx="24199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94980" y="3719001"/>
              <a:ext cx="962075" cy="358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18572"/>
            <a:ext cx="5516308" cy="306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75560" y="2418928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18056" y="214313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4631663"/>
            <a:ext cx="5516308" cy="38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907317" y="2418928"/>
            <a:ext cx="53175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60516" y="2416890"/>
            <a:ext cx="90911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61496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7440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4313763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정렬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원하는 카테고리 별로 정렬 할 수 있는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검색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제목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내용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작성자 별로 검색 할 수 있는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검색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검색어에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따라 검색 실행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글쓰기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코스 후기 글쓰기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08944" y="4705325"/>
            <a:ext cx="90911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79119" y="466995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9130" y="4729511"/>
            <a:ext cx="937006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0" y="466995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188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7" y="1094096"/>
            <a:ext cx="4248472" cy="400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5232" y="369972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endParaRPr lang="ko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4141767" y="3973315"/>
            <a:ext cx="797627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43608" y="4452114"/>
            <a:ext cx="909111" cy="138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98672" y="370866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423" y="4348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9"/>
            <a:ext cx="2392881" cy="239785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파일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선택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파일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원하는 사진 형태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파일으로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등록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별점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1~5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까지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별점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제목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글자수 제한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적용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3608" y="4819166"/>
            <a:ext cx="4032448" cy="179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33423" y="472970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1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37320"/>
            <a:ext cx="5516308" cy="318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6209" y="1837387"/>
            <a:ext cx="4586356" cy="2160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26364" y="18374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게시판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46776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97697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내용 입력 란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글자수 제한 적용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코스 후기 게시판 목록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등록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버튼별점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정보를 입력 후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등록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다시 쓰기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정보를 입력 중 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입력한 정보가 모두 초기화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6572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14429" y="4116156"/>
            <a:ext cx="99703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44401" y="4117669"/>
            <a:ext cx="99703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74390" y="4117669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34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48557" y="3577609"/>
            <a:ext cx="3471157" cy="42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340" y="329742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1402740" y="33123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7904" y="426841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20439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이전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이후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글 정보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작성한 글에 관련된 정보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후기 게시판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40266" y="4316243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6363" y="3577221"/>
            <a:ext cx="3563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36691" y="3577221"/>
            <a:ext cx="3563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8647" y="329742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1013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53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7396" y="1960629"/>
            <a:ext cx="287122" cy="236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4518" y="187457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4995003" y="197729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266" y="32482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406754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이모티콘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제공되는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이모티콘을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선택하여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삽입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수정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본인이 작성한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경우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수정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작성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작성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작성란에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작성한 내용대로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36987" y="4080792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8026" y="2281084"/>
            <a:ext cx="872744" cy="26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3867" y="3517573"/>
            <a:ext cx="5118107" cy="420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46622" y="28324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242623" y="3102799"/>
            <a:ext cx="2600027" cy="344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03096" y="40454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17396" y="2560696"/>
            <a:ext cx="287122" cy="236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8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r="6133" b="3717"/>
          <a:stretch/>
        </p:blipFill>
        <p:spPr bwMode="auto">
          <a:xfrm>
            <a:off x="352872" y="1207046"/>
            <a:ext cx="5534824" cy="357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4524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6208" y="2659364"/>
            <a:ext cx="523444" cy="16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370590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개시글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개수 선택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한 페이지당 보여지는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개수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정렬 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검색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다중 삭제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원하는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다중 선택 후 삭제  가능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상세로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해당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게시글의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⑥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⑦ 글쓰기 버튼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글쓰기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55751" y="4566642"/>
            <a:ext cx="82717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63889" y="2659365"/>
            <a:ext cx="504056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11761" y="4519827"/>
            <a:ext cx="1234862" cy="24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7396" y="2846748"/>
            <a:ext cx="255250" cy="1673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71600" y="2958083"/>
            <a:ext cx="2112984" cy="138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97092" y="2659364"/>
            <a:ext cx="1595357" cy="16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76212" y="24974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65245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1182" y="279163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592" y="42976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76156" y="449805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0" y="452498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12685" y="1818839"/>
            <a:ext cx="4104456" cy="2297827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공존 </a:t>
            </a:r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공</a:t>
            </a:r>
            <a:r>
              <a:rPr lang="en-US" altLang="ko-KR" sz="1600" b="1" dirty="0">
                <a:latin typeface="+mn-ea"/>
              </a:rPr>
              <a:t>ː</a:t>
            </a:r>
            <a:r>
              <a:rPr lang="ko-KR" altLang="en-US" sz="1600" b="1" dirty="0">
                <a:latin typeface="+mn-ea"/>
              </a:rPr>
              <a:t>존</a:t>
            </a:r>
            <a:r>
              <a:rPr lang="en-US" altLang="ko-KR" sz="1600" b="1" dirty="0">
                <a:latin typeface="+mn-ea"/>
              </a:rPr>
              <a:t>]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1. [</a:t>
            </a:r>
            <a:r>
              <a:rPr lang="ko-KR" altLang="en-US" sz="1600" b="1" dirty="0">
                <a:latin typeface="+mn-ea"/>
              </a:rPr>
              <a:t>명사</a:t>
            </a:r>
            <a:r>
              <a:rPr lang="en-US" altLang="ko-KR" sz="1600" b="1" dirty="0">
                <a:latin typeface="+mn-ea"/>
              </a:rPr>
              <a:t>] </a:t>
            </a:r>
            <a:r>
              <a:rPr lang="ko-KR" altLang="en-US" sz="1600" b="1" dirty="0">
                <a:latin typeface="+mn-ea"/>
              </a:rPr>
              <a:t>두 가지 이상의 사물이나 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  </a:t>
            </a:r>
            <a:r>
              <a:rPr lang="ko-KR" altLang="en-US" sz="1600" b="1" dirty="0" smtClean="0">
                <a:latin typeface="+mn-ea"/>
              </a:rPr>
              <a:t>현상이 </a:t>
            </a:r>
            <a:r>
              <a:rPr lang="ko-KR" altLang="en-US" sz="1600" b="1" dirty="0">
                <a:solidFill>
                  <a:srgbClr val="0D4371"/>
                </a:solidFill>
                <a:latin typeface="+mn-ea"/>
              </a:rPr>
              <a:t>함께 </a:t>
            </a:r>
            <a:r>
              <a:rPr lang="ko-KR" altLang="en-US" sz="1600" b="1" dirty="0" smtClean="0">
                <a:solidFill>
                  <a:srgbClr val="0D4371"/>
                </a:solidFill>
                <a:latin typeface="+mn-ea"/>
              </a:rPr>
              <a:t>존재함</a:t>
            </a:r>
            <a:endParaRPr lang="en-US" altLang="ko-KR" sz="1600" b="1" dirty="0" smtClean="0">
              <a:solidFill>
                <a:srgbClr val="0D437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2. [</a:t>
            </a:r>
            <a:r>
              <a:rPr lang="ko-KR" altLang="en-US" sz="1600" b="1" dirty="0">
                <a:latin typeface="+mn-ea"/>
              </a:rPr>
              <a:t>명사</a:t>
            </a:r>
            <a:r>
              <a:rPr lang="en-US" altLang="ko-KR" sz="1600" b="1" dirty="0">
                <a:latin typeface="+mn-ea"/>
              </a:rPr>
              <a:t>] </a:t>
            </a:r>
            <a:r>
              <a:rPr lang="ko-KR" altLang="en-US" sz="1600" b="1" dirty="0">
                <a:latin typeface="+mn-ea"/>
              </a:rPr>
              <a:t>서로 도와서 </a:t>
            </a:r>
            <a:r>
              <a:rPr lang="ko-KR" altLang="en-US" sz="1600" b="1" dirty="0">
                <a:solidFill>
                  <a:srgbClr val="0D4371"/>
                </a:solidFill>
                <a:latin typeface="+mn-ea"/>
              </a:rPr>
              <a:t>함께 </a:t>
            </a:r>
            <a:r>
              <a:rPr lang="ko-KR" altLang="en-US" sz="1600" b="1" dirty="0" smtClean="0">
                <a:solidFill>
                  <a:srgbClr val="0D4371"/>
                </a:solidFill>
                <a:latin typeface="+mn-ea"/>
              </a:rPr>
              <a:t>존재함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681861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latin typeface="+mj-lt"/>
              </a:rPr>
              <a:t>共存</a:t>
            </a:r>
            <a:endParaRPr lang="en-US" altLang="ko-KR" sz="8000" b="1" dirty="0" smtClean="0">
              <a:latin typeface="+mj-lt"/>
              <a:ea typeface="MS Gothic" pitchFamily="49" charset="-128"/>
            </a:endParaRPr>
          </a:p>
          <a:p>
            <a:r>
              <a:rPr lang="ko-KR" altLang="en-US" sz="8000" b="1" dirty="0" smtClean="0">
                <a:latin typeface="+mj-lt"/>
              </a:rPr>
              <a:t>空間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03845" y="637661"/>
            <a:ext cx="2295948" cy="722740"/>
          </a:xfrm>
          <a:prstGeom prst="rect">
            <a:avLst/>
          </a:prstGeom>
        </p:spPr>
        <p:txBody>
          <a:bodyPr vert="horz" lIns="81043" tIns="40522" rIns="81043" bIns="40522" rtlCol="0" anchor="ctr"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대한민국정부상징체 R" pitchFamily="18" charset="-127"/>
                <a:ea typeface="대한민국정부상징체 R" pitchFamily="18" charset="-127"/>
              </a:rPr>
              <a:t>01. </a:t>
            </a:r>
            <a:r>
              <a:rPr lang="ko-KR" altLang="en-US" sz="3200" dirty="0" smtClean="0">
                <a:latin typeface="대한민국정부상징체 R" pitchFamily="18" charset="-127"/>
                <a:ea typeface="대한민국정부상징체 R" pitchFamily="18" charset="-127"/>
              </a:rPr>
              <a:t>팀 소개</a:t>
            </a:r>
            <a:endParaRPr lang="ko-KR" altLang="en-US" sz="3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01.</a:t>
            </a:r>
            <a:r>
              <a:rPr lang="ko-KR" altLang="en-US" sz="1100" dirty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팀 소개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7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3025"/>
            <a:ext cx="5516308" cy="33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99562" y="2178503"/>
            <a:ext cx="130419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6300" y="212998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982682" y="2510320"/>
            <a:ext cx="4121072" cy="496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24564" y="3141445"/>
            <a:ext cx="3216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0340" y="26028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22208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검색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카데고리를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지정 후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검색어를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입력하고 검색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공지 상단 고정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공지사항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–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글쓰기 에서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상단 고정 옵션 선택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공지사항 게시판에서 상단 고정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파일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파일이 포함되어 있는 경우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파일 아이콘을 제목에 포함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74819" y="4291864"/>
            <a:ext cx="106602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45012" y="4237682"/>
            <a:ext cx="261935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0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29387"/>
            <a:ext cx="5516308" cy="2228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05531" y="2377476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9216" y="231746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2" name="직사각형 21"/>
          <p:cNvSpPr/>
          <p:nvPr/>
        </p:nvSpPr>
        <p:spPr>
          <a:xfrm>
            <a:off x="2284191" y="3166454"/>
            <a:ext cx="759030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79712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6869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9"/>
            <a:ext cx="2392881" cy="2805658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윗글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아랫글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글에 윗글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아랫글이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존재할 경우 버튼 표시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버튼 클릭 시 윗글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아랫글로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공지사항 목록으로 이동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수정하기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쓴 글에 대해 수정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수정하기 페이지로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3215" y="3166454"/>
            <a:ext cx="759030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37322"/>
            <a:ext cx="5516308" cy="323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74373" y="2437482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49024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2" name="직사각형 21"/>
          <p:cNvSpPr/>
          <p:nvPr/>
        </p:nvSpPr>
        <p:spPr>
          <a:xfrm>
            <a:off x="2002948" y="2752546"/>
            <a:ext cx="840860" cy="134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77936" y="250140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3840" y="396837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7"/>
            <a:ext cx="2392881" cy="4059848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상단고정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체크 시 게시판에 상단 공지로 등록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항상 상단에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파일 선택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파일 추가 가능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목록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수정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 중인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대해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수정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다시쓰기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 중인 내용에 대해 초기화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2948" y="4057633"/>
            <a:ext cx="574985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689622" y="4057633"/>
            <a:ext cx="885344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76746" y="378835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51768" y="4057633"/>
            <a:ext cx="442673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39660" y="394614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2"/>
            <a:ext cx="5516308" cy="306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896" y="192390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 err="1"/>
              <a:t>마을소개</a:t>
            </a:r>
            <a:r>
              <a:rPr lang="ko-KR" altLang="en-US" sz="2900" dirty="0"/>
              <a:t> 지도 </a:t>
            </a:r>
            <a:r>
              <a:rPr lang="en-US" altLang="ko-KR" sz="2900" dirty="0"/>
              <a:t>API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873718" y="2038461"/>
            <a:ext cx="2634784" cy="2199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26267" y="2129983"/>
            <a:ext cx="219323" cy="26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74968" y="234819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7"/>
            <a:ext cx="2392881" cy="381362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지도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카카오맵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외부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API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활용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아홉마을의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위치 저장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기본적인 지도 기능 제공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확대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축소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축척 조정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지도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좌측 지도의 포커스가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해당 마을의 저장한 중심으로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마을 소개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해당 마을의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상세 설명 페이지로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81354" y="2658955"/>
            <a:ext cx="54830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2678" y="2187452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73019" y="3019510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75978" y="2737490"/>
            <a:ext cx="467253" cy="440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65159" y="3499048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24491" y="3817635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23311" y="2637350"/>
            <a:ext cx="219323" cy="1180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88244" y="1995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09094" y="2152087"/>
            <a:ext cx="267088" cy="3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16280" y="234819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4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05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182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3848" y="1841190"/>
            <a:ext cx="2736304" cy="944302"/>
          </a:xfrm>
        </p:spPr>
        <p:txBody>
          <a:bodyPr>
            <a:no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Q&amp;A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pic>
        <p:nvPicPr>
          <p:cNvPr id="4099" name="Picture 3" descr="C:\Users\TJ\Desktop\wAR\메인리스트이미지\그림6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1477"/>
            <a:ext cx="9170044" cy="30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2641477"/>
            <a:ext cx="9170044" cy="3073523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J\Desktop\wAR\코스리뷰이미지\legs-1120197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0" b="26993"/>
          <a:stretch/>
        </p:blipFill>
        <p:spPr bwMode="auto">
          <a:xfrm>
            <a:off x="0" y="0"/>
            <a:ext cx="9144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7" y="2172655"/>
            <a:ext cx="5251045" cy="137635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64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latin typeface="대한민국정부상징체 R" pitchFamily="18" charset="-127"/>
                <a:ea typeface="대한민국정부상징체 R" pitchFamily="18" charset="-127"/>
              </a:rPr>
              <a:t>팀원 소개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73" y="1417340"/>
            <a:ext cx="1329231" cy="1395653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1" y="1486148"/>
            <a:ext cx="1329231" cy="1287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29" y="1403311"/>
            <a:ext cx="1329231" cy="136991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84012" y="1314498"/>
            <a:ext cx="1728192" cy="3343202"/>
            <a:chOff x="416496" y="1577398"/>
            <a:chExt cx="1872208" cy="401184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1756152"/>
              <a:ext cx="1440000" cy="168510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16496" y="1577398"/>
              <a:ext cx="1872208" cy="4011842"/>
            </a:xfrm>
            <a:prstGeom prst="rect">
              <a:avLst/>
            </a:prstGeom>
            <a:noFill/>
            <a:ln w="3175">
              <a:solidFill>
                <a:srgbClr val="6B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0958" y="3441259"/>
              <a:ext cx="164328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류제건</a:t>
              </a:r>
              <a:r>
                <a:rPr lang="ko-KR" altLang="en-US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 </a:t>
              </a:r>
              <a:r>
                <a:rPr lang="en-US" altLang="ko-KR" sz="1800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(</a:t>
              </a:r>
              <a:r>
                <a:rPr lang="ko-KR" altLang="en-US" sz="1800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팀장</a:t>
              </a:r>
              <a:r>
                <a:rPr lang="en-US" altLang="ko-KR" sz="1800" dirty="0" smtClean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)</a:t>
              </a:r>
              <a:endPara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endParaRPr lang="en-US" altLang="ko-KR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팀 소개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투어 예약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발표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64440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6099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31943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750076" y="2872165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원아름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코스 후기 </a:t>
            </a:r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게시판</a:t>
            </a:r>
            <a:endParaRPr lang="en-US" altLang="ko-KR" sz="1400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en-US" altLang="ko-KR" sz="1400" dirty="0" smtClean="0">
                <a:latin typeface="대한민국정부상징체 R" pitchFamily="18" charset="-127"/>
                <a:ea typeface="대한민국정부상징체 R" pitchFamily="18" charset="-127"/>
              </a:rPr>
              <a:t>ERD / DB</a:t>
            </a:r>
            <a:endParaRPr lang="ko-KR" altLang="en-US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6665" y="2874125"/>
            <a:ext cx="1516877" cy="1528385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양우진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마을 소개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공지 사항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화면 레이아웃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937618" y="2867716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이용훈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회원 관리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포트폴리오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01.</a:t>
            </a:r>
            <a:r>
              <a:rPr lang="ko-KR" altLang="en-US" sz="1100" dirty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팀 소개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9147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ostfiles.pstatic.net/MjAxOTA5MjBfMjMy/MDAxNTY4OTYyMjc4NjUw.1rjfA1fsqdCMob4FWKaNHaBv9tOr3BJScQC00m2nWfAg.MDh5AW3oxutml4TzZaVA3ckZJlPLzGs-g3I9lcfc76gg.JPEG.ecopassport/%EC%84%B1%EA%B3%BD%EB%A7%88%EC%9D%84_%EC%B9%B4%EB%93%9C%EB%89%B4%EC%8A%A4_1-02.jpg?type=w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593" y="1824472"/>
            <a:ext cx="4552674" cy="32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주제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서울시 </a:t>
            </a:r>
            <a:r>
              <a:rPr lang="ko-KR" altLang="en-US" sz="2000" b="1" dirty="0" err="1"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2000" b="1" dirty="0" err="1">
                <a:latin typeface="대한민국정부상징체 R" pitchFamily="18" charset="-127"/>
                <a:ea typeface="대한민국정부상징체 R" pitchFamily="18" charset="-127"/>
              </a:rPr>
              <a:t>재생사업</a:t>
            </a:r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2000" b="1" dirty="0">
                <a:latin typeface="대한민국정부상징체 R" pitchFamily="18" charset="-127"/>
                <a:ea typeface="대한민국정부상징체 R" pitchFamily="18" charset="-127"/>
              </a:rPr>
              <a:t>(2014 ~ </a:t>
            </a:r>
            <a:r>
              <a:rPr lang="en-US" altLang="ko-KR" sz="2000" dirty="0">
                <a:latin typeface="대한민국정부상징체 R" pitchFamily="18" charset="-127"/>
                <a:ea typeface="대한민국정부상징체 R" pitchFamily="18" charset="-127"/>
              </a:rPr>
              <a:t>)</a:t>
            </a:r>
          </a:p>
          <a:p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대한민국정부상징체 R" pitchFamily="18" charset="-127"/>
                <a:ea typeface="대한민국정부상징체 R" pitchFamily="18" charset="-127"/>
              </a:rPr>
              <a:t>사업 개요</a:t>
            </a:r>
            <a:endParaRPr lang="en-US" altLang="ko-KR" sz="1600" b="1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역사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생활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문화가 공존하는 </a:t>
            </a:r>
            <a:r>
              <a:rPr lang="ko-KR" altLang="en-US" sz="14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서울의 미래 </a:t>
            </a:r>
            <a:r>
              <a:rPr lang="ko-KR" altLang="en-US" sz="14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융합자산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 구축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대한민국정부상징체 R" pitchFamily="18" charset="-127"/>
                <a:ea typeface="대한민국정부상징체 R" pitchFamily="18" charset="-127"/>
              </a:rPr>
              <a:t>대상</a:t>
            </a:r>
            <a:endParaRPr lang="en-US" altLang="ko-KR" sz="1800" b="1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9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개 권역 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22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개 마을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96039" y="3441113"/>
            <a:ext cx="797627" cy="682000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국내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여행</a:t>
            </a:r>
            <a:r>
              <a:rPr lang="ko-KR" altLang="en-US" dirty="0">
                <a:latin typeface="대한민국정부상징체 R" pitchFamily="18" charset="-127"/>
                <a:ea typeface="대한민국정부상징체 R" pitchFamily="18" charset="-127"/>
              </a:rPr>
              <a:t>
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47%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5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smtClean="0"/>
              <a:t>주제 선정 이유</a:t>
            </a:r>
            <a:endParaRPr lang="ko-KR" altLang="en-US" sz="2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대한민국정부상징체 R" pitchFamily="18" charset="-127"/>
                <a:ea typeface="대한민국정부상징체 R" pitchFamily="18" charset="-127"/>
              </a:rPr>
              <a:t>문제점</a:t>
            </a:r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14" name="_x136069272">
            <a:extLst>
              <a:ext uri="{FF2B5EF4-FFF2-40B4-BE49-F238E27FC236}">
                <a16:creationId xmlns:a16="http://schemas.microsoft.com/office/drawing/2014/main" xmlns="" id="{491E2E36-95E6-41B3-AB9D-D1164626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6" y="2617474"/>
            <a:ext cx="4441397" cy="23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4459" y="1957429"/>
            <a:ext cx="1728192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주민 소외 문제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78528" y="1968068"/>
            <a:ext cx="239288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관광자원 단일화 문제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37300" y="1968068"/>
            <a:ext cx="372226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일부 성곽마을에만 인지도 쏠림 현상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40421" y="2617479"/>
            <a:ext cx="3719133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사업 정책 </a:t>
            </a:r>
            <a:r>
              <a:rPr lang="en-US" altLang="ko-KR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vs</a:t>
            </a:r>
            <a:r>
              <a:rPr lang="en-US" altLang="ko-KR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주민 합의 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일부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성곽마을만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인지도 높음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4476" y="5017769"/>
            <a:ext cx="3001131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대표사례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이화벽화마을</a:t>
            </a:r>
            <a:endParaRPr lang="ko-KR" altLang="en-US" sz="12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0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주제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대한민국정부상징체 R" pitchFamily="18" charset="-127"/>
                <a:ea typeface="대한민국정부상징체 R" pitchFamily="18" charset="-127"/>
              </a:rPr>
              <a:t>증가하는 국내 여행 관심</a:t>
            </a:r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257278107"/>
              </p:ext>
            </p:extLst>
          </p:nvPr>
        </p:nvGraphicFramePr>
        <p:xfrm>
          <a:off x="185051" y="1800000"/>
          <a:ext cx="2990769" cy="30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689459833"/>
              </p:ext>
            </p:extLst>
          </p:nvPr>
        </p:nvGraphicFramePr>
        <p:xfrm>
          <a:off x="2843808" y="1800002"/>
          <a:ext cx="2990769" cy="311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159092" y="3055425"/>
            <a:ext cx="1545863" cy="29727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400" dirty="0">
                <a:latin typeface="대한민국정부상징체 R" pitchFamily="18" charset="-127"/>
                <a:ea typeface="대한민국정부상징체 R" pitchFamily="18" charset="-127"/>
              </a:rPr>
              <a:t>▲ 10.3%</a:t>
            </a:r>
            <a:endParaRPr lang="ko-KR" altLang="en-US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2281486349"/>
              </p:ext>
            </p:extLst>
          </p:nvPr>
        </p:nvGraphicFramePr>
        <p:xfrm>
          <a:off x="5919332" y="1800000"/>
          <a:ext cx="2990769" cy="30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직사각형 25"/>
          <p:cNvSpPr/>
          <p:nvPr/>
        </p:nvSpPr>
        <p:spPr>
          <a:xfrm>
            <a:off x="716818" y="4657726"/>
            <a:ext cx="3001131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출처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한국문화관광연구원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99009" y="4657727"/>
            <a:ext cx="1699973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출처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경기관광공사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92623" y="3441113"/>
            <a:ext cx="1545863" cy="26650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200" dirty="0">
                <a:latin typeface="대한민국정부상징체 R" pitchFamily="18" charset="-127"/>
                <a:ea typeface="대한민국정부상징체 R" pitchFamily="18" charset="-127"/>
              </a:rPr>
              <a:t>150,577</a:t>
            </a:r>
            <a:endParaRPr lang="ko-KR" altLang="en-US" sz="1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40266" y="2317469"/>
            <a:ext cx="1545863" cy="26650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200" dirty="0">
                <a:latin typeface="대한민국정부상징체 R" pitchFamily="18" charset="-127"/>
                <a:ea typeface="대한민국정부상징체 R" pitchFamily="18" charset="-127"/>
              </a:rPr>
              <a:t>166,038</a:t>
            </a:r>
            <a:endParaRPr lang="ko-KR" altLang="en-US" sz="1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308" y="1908837"/>
            <a:ext cx="2648323" cy="389612"/>
          </a:xfrm>
          <a:prstGeom prst="rect">
            <a:avLst/>
          </a:prstGeom>
        </p:spPr>
        <p:txBody>
          <a:bodyPr wrap="none" lIns="81043" tIns="40522" rIns="81043" bIns="40522">
            <a:spAutoFit/>
          </a:bodyPr>
          <a:lstStyle/>
          <a:p>
            <a:pPr algn="ctr">
              <a:defRPr sz="2000" b="0" i="0" u="none" strike="noStrike" kern="1200" spc="0" baseline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2017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년 국내 여행 경험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96039" y="3441113"/>
            <a:ext cx="797627" cy="682000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국내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여행</a:t>
            </a:r>
            <a:r>
              <a:rPr lang="ko-KR" altLang="en-US" dirty="0">
                <a:latin typeface="대한민국정부상징체 R" pitchFamily="18" charset="-127"/>
                <a:ea typeface="대한민국정부상징체 R" pitchFamily="18" charset="-127"/>
              </a:rPr>
              <a:t>
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47%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2266</TotalTime>
  <Words>1937</Words>
  <Application>Microsoft Office PowerPoint</Application>
  <PresentationFormat>화면 슬라이드 쇼(16:10)</PresentationFormat>
  <Paragraphs>814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굴림</vt:lpstr>
      <vt:lpstr>Arial</vt:lpstr>
      <vt:lpstr>MS Gothic</vt:lpstr>
      <vt:lpstr>맑은 고딕</vt:lpstr>
      <vt:lpstr>대한민국정부상징체 R</vt:lpstr>
      <vt:lpstr>나눔스퀘어 Bold</vt:lpstr>
      <vt:lpstr>고도 M</vt:lpstr>
      <vt:lpstr>Office 테마</vt:lpstr>
      <vt:lpstr>디자인 사용자 지정</vt:lpstr>
      <vt:lpstr>PowerPoint 프레젠테이션</vt:lpstr>
      <vt:lpstr>목   차</vt:lpstr>
      <vt:lpstr>01 팀 소개</vt:lpstr>
      <vt:lpstr>PowerPoint 프레젠테이션</vt:lpstr>
      <vt:lpstr>팀원 소개</vt:lpstr>
      <vt:lpstr>02 프로젝트 개요</vt:lpstr>
      <vt:lpstr>주제 선정 이유</vt:lpstr>
      <vt:lpstr>주제 선정 이유</vt:lpstr>
      <vt:lpstr>주제 선정 이유</vt:lpstr>
      <vt:lpstr>목표 및 기대효과</vt:lpstr>
      <vt:lpstr>03 프로젝트 기획</vt:lpstr>
      <vt:lpstr>프로젝트 요약</vt:lpstr>
      <vt:lpstr>개발 / 서버 환경, 개발 기술</vt:lpstr>
      <vt:lpstr>PowerPoint 프레젠테이션</vt:lpstr>
      <vt:lpstr>PowerPoint 프레젠테이션</vt:lpstr>
      <vt:lpstr>PowerPoint 프레젠테이션</vt:lpstr>
      <vt:lpstr>PowerPoint 프레젠테이션</vt:lpstr>
      <vt:lpstr>04 프로젝트 내용</vt:lpstr>
      <vt:lpstr>주요 기능 요약</vt:lpstr>
      <vt:lpstr>메인 페이지 </vt:lpstr>
      <vt:lpstr>로그인</vt:lpstr>
      <vt:lpstr>회원가입</vt:lpstr>
      <vt:lpstr>회원가입 (유효성 검사)</vt:lpstr>
      <vt:lpstr>헤더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후기 게시판</vt:lpstr>
      <vt:lpstr>주요 기능 – 후기 게시판</vt:lpstr>
      <vt:lpstr>주요 기능 – 후기 게시판 </vt:lpstr>
      <vt:lpstr>주요 기능 – 후기 게시판</vt:lpstr>
      <vt:lpstr>주요 기능 – 후기 게시판</vt:lpstr>
      <vt:lpstr>주요 기능 – 후기 게시판</vt:lpstr>
      <vt:lpstr>주요 기능 – 공지 게시판</vt:lpstr>
      <vt:lpstr>주요 기능 – 공지 게시판</vt:lpstr>
      <vt:lpstr>주요 기능 – 공지 게시판</vt:lpstr>
      <vt:lpstr>주요 기능 – 마을소개 지도 API</vt:lpstr>
      <vt:lpstr>05 시연</vt:lpstr>
      <vt:lpstr>Q&amp;A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기반 안드로이드 앱 개발_D 돌레길 공존</dc:title>
  <dc:creator>TJ</dc:creator>
  <cp:lastModifiedBy>TJ</cp:lastModifiedBy>
  <cp:revision>248</cp:revision>
  <dcterms:created xsi:type="dcterms:W3CDTF">2020-06-23T02:36:22Z</dcterms:created>
  <dcterms:modified xsi:type="dcterms:W3CDTF">2020-07-23T02:06:19Z</dcterms:modified>
</cp:coreProperties>
</file>